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17" r:id="rId2"/>
    <p:sldId id="338" r:id="rId3"/>
    <p:sldId id="348" r:id="rId4"/>
    <p:sldId id="349" r:id="rId5"/>
    <p:sldId id="350" r:id="rId6"/>
    <p:sldId id="351" r:id="rId7"/>
    <p:sldId id="352" r:id="rId8"/>
    <p:sldId id="353" r:id="rId9"/>
    <p:sldId id="346" r:id="rId10"/>
    <p:sldId id="347" r:id="rId11"/>
    <p:sldId id="336" r:id="rId12"/>
    <p:sldId id="339" r:id="rId13"/>
    <p:sldId id="340" r:id="rId14"/>
    <p:sldId id="343" r:id="rId15"/>
    <p:sldId id="354" r:id="rId16"/>
    <p:sldId id="355" r:id="rId17"/>
    <p:sldId id="356" r:id="rId18"/>
    <p:sldId id="357" r:id="rId19"/>
    <p:sldId id="358" r:id="rId20"/>
    <p:sldId id="359" r:id="rId21"/>
    <p:sldId id="360" r:id="rId22"/>
    <p:sldId id="361" r:id="rId23"/>
    <p:sldId id="362" r:id="rId24"/>
    <p:sldId id="365" r:id="rId25"/>
    <p:sldId id="363" r:id="rId26"/>
    <p:sldId id="364" r:id="rId27"/>
    <p:sldId id="366" r:id="rId28"/>
    <p:sldId id="367" r:id="rId29"/>
    <p:sldId id="368" r:id="rId30"/>
    <p:sldId id="370" r:id="rId31"/>
    <p:sldId id="371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2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82" autoAdjust="0"/>
  </p:normalViewPr>
  <p:slideViewPr>
    <p:cSldViewPr snapToGrid="0" snapToObjects="1">
      <p:cViewPr>
        <p:scale>
          <a:sx n="100" d="100"/>
          <a:sy n="100" d="100"/>
        </p:scale>
        <p:origin x="-552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5/26/16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964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5/26/16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59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Relationship Id="rId3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0090"/>
                </a:solidFill>
              </a:rPr>
              <a:t>nPDF</a:t>
            </a:r>
            <a:r>
              <a:rPr lang="en-US" b="1" dirty="0" smtClean="0">
                <a:solidFill>
                  <a:srgbClr val="000090"/>
                </a:solidFill>
              </a:rPr>
              <a:t> @ EIC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>
                <a:solidFill>
                  <a:srgbClr val="000090"/>
                </a:solidFill>
              </a:rPr>
              <a:t/>
            </a:r>
            <a:br>
              <a:rPr lang="en-US" b="1" dirty="0">
                <a:solidFill>
                  <a:srgbClr val="000090"/>
                </a:solidFill>
              </a:rPr>
            </a:br>
            <a:r>
              <a:rPr lang="en-US" sz="2400" b="1" dirty="0" smtClean="0"/>
              <a:t>S.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>Update</a:t>
            </a:r>
            <a:br>
              <a:rPr lang="en-US" sz="1800" dirty="0"/>
            </a:br>
            <a:r>
              <a:rPr lang="en-US" sz="1800" dirty="0"/>
              <a:t>EIC Task Force meeting</a:t>
            </a:r>
            <a:br>
              <a:rPr lang="en-US" sz="1800" dirty="0"/>
            </a:br>
            <a:r>
              <a:rPr lang="en-US" sz="1800" dirty="0"/>
              <a:t>BNL – May </a:t>
            </a:r>
            <a:r>
              <a:rPr lang="en-US" sz="1800" dirty="0" smtClean="0"/>
              <a:t>26</a:t>
            </a:r>
            <a:r>
              <a:rPr lang="en-US" sz="1800" baseline="30000" dirty="0" smtClean="0"/>
              <a:t>th</a:t>
            </a:r>
            <a:r>
              <a:rPr lang="en-US" sz="1800" dirty="0"/>
              <a:t>, 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78420" y="227568"/>
            <a:ext cx="18451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F</a:t>
            </a:r>
            <a:r>
              <a:rPr lang="en-US" sz="3200" baseline="-25000" dirty="0" smtClean="0">
                <a:solidFill>
                  <a:srgbClr val="0000FF"/>
                </a:solidFill>
              </a:rPr>
              <a:t>L</a:t>
            </a:r>
            <a:r>
              <a:rPr lang="en-US" sz="3200" dirty="0" smtClean="0">
                <a:solidFill>
                  <a:srgbClr val="0000FF"/>
                </a:solidFill>
              </a:rPr>
              <a:t> in </a:t>
            </a:r>
            <a:r>
              <a:rPr lang="en-US" sz="3200" dirty="0" err="1" smtClean="0">
                <a:solidFill>
                  <a:srgbClr val="0000FF"/>
                </a:solidFill>
              </a:rPr>
              <a:t>e+Au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" t="7336" r="6971" b="7526"/>
          <a:stretch/>
        </p:blipFill>
        <p:spPr>
          <a:xfrm>
            <a:off x="1" y="957055"/>
            <a:ext cx="5011628" cy="47706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11629" y="1070570"/>
            <a:ext cx="38656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points are where we have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LEVER ARM (three points, y+ &gt; 0.2)</a:t>
            </a:r>
          </a:p>
          <a:p>
            <a:pPr marL="285750" indent="-285750" algn="ctr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Statistical precision for reduced </a:t>
            </a:r>
            <a:r>
              <a:rPr lang="en-US" dirty="0" err="1" smtClean="0">
                <a:solidFill>
                  <a:srgbClr val="FF0000"/>
                </a:solidFill>
              </a:rPr>
              <a:t>xsec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Extracted </a:t>
            </a:r>
            <a:r>
              <a:rPr lang="en-US" dirty="0"/>
              <a:t>F</a:t>
            </a:r>
            <a:r>
              <a:rPr lang="en-US" baseline="-25000" dirty="0"/>
              <a:t>L</a:t>
            </a:r>
            <a:r>
              <a:rPr lang="en-US" dirty="0"/>
              <a:t> of a sigma &gt; 0</a:t>
            </a:r>
          </a:p>
          <a:p>
            <a:pPr marL="285750" indent="-285750" algn="ctr">
              <a:buFont typeface="Arial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 algn="ctr">
              <a:buFont typeface="Arial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6368726" y="2362200"/>
            <a:ext cx="622300" cy="90547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25591" y="3280370"/>
            <a:ext cx="3652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Physically meaningful measurement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30526" y="4232870"/>
            <a:ext cx="2621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</a:rPr>
              <a:t>Model dependent!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37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78420" y="227568"/>
            <a:ext cx="18451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F</a:t>
            </a:r>
            <a:r>
              <a:rPr lang="en-US" sz="3200" baseline="-25000" dirty="0" smtClean="0">
                <a:solidFill>
                  <a:srgbClr val="0000FF"/>
                </a:solidFill>
              </a:rPr>
              <a:t>L</a:t>
            </a:r>
            <a:r>
              <a:rPr lang="en-US" sz="3200" dirty="0" smtClean="0">
                <a:solidFill>
                  <a:srgbClr val="0000FF"/>
                </a:solidFill>
              </a:rPr>
              <a:t> in </a:t>
            </a:r>
            <a:r>
              <a:rPr lang="en-US" sz="3200" dirty="0" err="1" smtClean="0">
                <a:solidFill>
                  <a:srgbClr val="0000FF"/>
                </a:solidFill>
              </a:rPr>
              <a:t>e+Au</a:t>
            </a:r>
            <a:endParaRPr lang="en-US" sz="3200" dirty="0">
              <a:solidFill>
                <a:srgbClr val="0000FF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892411" y="856734"/>
            <a:ext cx="4264289" cy="4782066"/>
            <a:chOff x="4968611" y="856734"/>
            <a:chExt cx="4264289" cy="4782066"/>
          </a:xfrm>
        </p:grpSpPr>
        <p:pic>
          <p:nvPicPr>
            <p:cNvPr id="7" name="Picture 6" descr="Screen Shot 2016-05-05 at 10.22.49 A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11"/>
            <a:stretch/>
          </p:blipFill>
          <p:spPr>
            <a:xfrm>
              <a:off x="4968611" y="1041400"/>
              <a:ext cx="4264289" cy="4597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261100" y="856734"/>
              <a:ext cx="21924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In the </a:t>
              </a:r>
              <a:r>
                <a:rPr lang="en-US" sz="2000" b="1" dirty="0"/>
                <a:t>W</a:t>
              </a:r>
              <a:r>
                <a:rPr lang="en-US" sz="2000" b="1" dirty="0" smtClean="0"/>
                <a:t>hite </a:t>
              </a:r>
              <a:r>
                <a:rPr lang="en-US" sz="2000" b="1" dirty="0"/>
                <a:t>P</a:t>
              </a:r>
              <a:r>
                <a:rPr lang="en-US" sz="2000" b="1" dirty="0" smtClean="0"/>
                <a:t>aper</a:t>
              </a:r>
              <a:endParaRPr lang="en-US" sz="2000" b="1" dirty="0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6273800" y="3949700"/>
            <a:ext cx="0" cy="1676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23596" y="5613400"/>
            <a:ext cx="37204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these (hard coded) lines do not often correspond to log</a:t>
            </a:r>
            <a:r>
              <a:rPr lang="en-US" sz="1600" b="1" baseline="-25000" dirty="0" smtClean="0"/>
              <a:t>10</a:t>
            </a:r>
            <a:r>
              <a:rPr lang="en-US" sz="1600" b="1" dirty="0" smtClean="0"/>
              <a:t>(x)  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4300" y="57531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get one more high-Q</a:t>
            </a:r>
            <a:r>
              <a:rPr lang="en-US" baseline="30000" dirty="0" smtClean="0"/>
              <a:t>2</a:t>
            </a:r>
            <a:r>
              <a:rPr lang="en-US" dirty="0" smtClean="0"/>
              <a:t> bin per each </a:t>
            </a:r>
            <a:r>
              <a:rPr lang="en-US" dirty="0" err="1" smtClean="0"/>
              <a:t>ele</a:t>
            </a:r>
            <a:r>
              <a:rPr lang="en-US" dirty="0" smtClean="0"/>
              <a:t>. </a:t>
            </a:r>
            <a:r>
              <a:rPr lang="en-US" dirty="0" err="1" smtClean="0"/>
              <a:t>ene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" t="7336" r="6971" b="7526"/>
          <a:stretch/>
        </p:blipFill>
        <p:spPr>
          <a:xfrm>
            <a:off x="1" y="957055"/>
            <a:ext cx="5011628" cy="477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6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000090"/>
                </a:solidFill>
              </a:rPr>
              <a:t>Charm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632693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Charm selection - Kaons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00" y="825044"/>
            <a:ext cx="7800445" cy="36317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look for </a:t>
            </a:r>
            <a:r>
              <a:rPr lang="en-US" b="1" dirty="0" smtClean="0">
                <a:solidFill>
                  <a:srgbClr val="FF0000"/>
                </a:solidFill>
              </a:rPr>
              <a:t>kaons</a:t>
            </a:r>
            <a:r>
              <a:rPr lang="en-US" dirty="0" smtClean="0"/>
              <a:t> in the final state </a:t>
            </a:r>
          </a:p>
          <a:p>
            <a:endParaRPr lang="en-US" sz="1600" dirty="0"/>
          </a:p>
          <a:p>
            <a:r>
              <a:rPr lang="en-US" b="1" dirty="0" smtClean="0">
                <a:solidFill>
                  <a:srgbClr val="FF0000"/>
                </a:solidFill>
              </a:rPr>
              <a:t>0.01</a:t>
            </a:r>
            <a:r>
              <a:rPr lang="en-US" b="1" dirty="0" smtClean="0"/>
              <a:t> m &lt; |VTX| &lt; 3 m -&gt; Cut </a:t>
            </a:r>
            <a:r>
              <a:rPr lang="en-US" b="1" dirty="0"/>
              <a:t>on the Decay Vertex</a:t>
            </a:r>
          </a:p>
          <a:p>
            <a:r>
              <a:rPr lang="en-US" dirty="0"/>
              <a:t>            </a:t>
            </a:r>
            <a:endParaRPr lang="en-US" dirty="0" smtClean="0"/>
          </a:p>
          <a:p>
            <a:r>
              <a:rPr lang="en-US" b="1" dirty="0" smtClean="0"/>
              <a:t>CENTRAL DETECTOR (-1 &lt; Eta &lt; 1):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dE</a:t>
            </a:r>
            <a:r>
              <a:rPr lang="en-US" dirty="0"/>
              <a:t>/</a:t>
            </a:r>
            <a:r>
              <a:rPr lang="en-US" dirty="0" smtClean="0"/>
              <a:t>dx -&gt; 0.2 </a:t>
            </a:r>
            <a:r>
              <a:rPr lang="en-US" dirty="0" err="1" smtClean="0"/>
              <a:t>GeV</a:t>
            </a:r>
            <a:r>
              <a:rPr lang="en-US" dirty="0" smtClean="0"/>
              <a:t> &lt; P &lt; </a:t>
            </a:r>
            <a:r>
              <a:rPr lang="en-US" dirty="0" smtClean="0">
                <a:solidFill>
                  <a:srgbClr val="FF0000"/>
                </a:solidFill>
              </a:rPr>
              <a:t>0.8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/>
              <a:t>(previous value in Matt’s analysis was &lt; </a:t>
            </a:r>
            <a:r>
              <a:rPr lang="en-US" dirty="0" smtClean="0"/>
              <a:t>0.5 </a:t>
            </a:r>
            <a:r>
              <a:rPr lang="en-US" dirty="0" err="1"/>
              <a:t>GeV</a:t>
            </a:r>
            <a:r>
              <a:rPr lang="en-US" dirty="0" smtClean="0"/>
              <a:t>)</a:t>
            </a:r>
          </a:p>
          <a:p>
            <a:r>
              <a:rPr lang="en-US" dirty="0"/>
              <a:t> </a:t>
            </a:r>
            <a:r>
              <a:rPr lang="en-US" dirty="0" smtClean="0"/>
              <a:t>  RICH -&gt; 2 </a:t>
            </a:r>
            <a:r>
              <a:rPr lang="en-US" dirty="0" err="1" smtClean="0"/>
              <a:t>GeV</a:t>
            </a:r>
            <a:r>
              <a:rPr lang="en-US" dirty="0" smtClean="0"/>
              <a:t> &lt; P &lt; </a:t>
            </a:r>
            <a:r>
              <a:rPr lang="en-US" dirty="0" smtClean="0">
                <a:solidFill>
                  <a:srgbClr val="FF0000"/>
                </a:solidFill>
              </a:rPr>
              <a:t>5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/>
              <a:t>(previous value in Matt’s analysis was &lt; 15 </a:t>
            </a:r>
            <a:r>
              <a:rPr lang="en-US" dirty="0" err="1"/>
              <a:t>GeV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sz="1600" dirty="0"/>
              <a:t> </a:t>
            </a:r>
            <a:endParaRPr lang="en-US" dirty="0"/>
          </a:p>
          <a:p>
            <a:r>
              <a:rPr lang="en-US" b="1" dirty="0" smtClean="0"/>
              <a:t>FORWARD (1 </a:t>
            </a:r>
            <a:r>
              <a:rPr lang="en-US" b="1" dirty="0"/>
              <a:t>&lt; Eta &lt; </a:t>
            </a:r>
            <a:r>
              <a:rPr lang="en-US" b="1" dirty="0" smtClean="0"/>
              <a:t>3.5):</a:t>
            </a:r>
            <a:endParaRPr lang="en-US" dirty="0"/>
          </a:p>
          <a:p>
            <a:r>
              <a:rPr lang="en-US" dirty="0"/>
              <a:t>   RICH -&gt; 2 </a:t>
            </a:r>
            <a:r>
              <a:rPr lang="en-US" dirty="0" err="1"/>
              <a:t>GeV</a:t>
            </a:r>
            <a:r>
              <a:rPr lang="en-US" dirty="0"/>
              <a:t> &lt; P &lt; </a:t>
            </a:r>
            <a:r>
              <a:rPr lang="en-US" dirty="0" smtClean="0">
                <a:solidFill>
                  <a:srgbClr val="FF0000"/>
                </a:solidFill>
              </a:rPr>
              <a:t>40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 (previous value in Matt’s analysis was &lt; 15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  <a:p>
            <a:endParaRPr lang="en-US" b="1" dirty="0" smtClean="0"/>
          </a:p>
          <a:p>
            <a:r>
              <a:rPr lang="en-US" b="1" dirty="0" smtClean="0"/>
              <a:t>REAR </a:t>
            </a:r>
            <a:r>
              <a:rPr lang="en-US" b="1" dirty="0"/>
              <a:t>(</a:t>
            </a:r>
            <a:r>
              <a:rPr lang="en-US" b="1" dirty="0" smtClean="0"/>
              <a:t>-3.5 </a:t>
            </a:r>
            <a:r>
              <a:rPr lang="en-US" b="1" dirty="0"/>
              <a:t>&lt; Eta &lt; 1):</a:t>
            </a:r>
            <a:endParaRPr lang="en-US" dirty="0"/>
          </a:p>
          <a:p>
            <a:r>
              <a:rPr lang="en-US" dirty="0"/>
              <a:t>   RICH -&gt; 2 </a:t>
            </a:r>
            <a:r>
              <a:rPr lang="en-US" dirty="0" err="1"/>
              <a:t>GeV</a:t>
            </a:r>
            <a:r>
              <a:rPr lang="en-US" dirty="0"/>
              <a:t> &lt; P &lt; </a:t>
            </a:r>
            <a:r>
              <a:rPr lang="en-US" dirty="0" smtClean="0"/>
              <a:t>15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0942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Charm selection - protons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00" y="786944"/>
            <a:ext cx="5338270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Matt also considered </a:t>
            </a:r>
            <a:r>
              <a:rPr lang="en-US" b="1" dirty="0" smtClean="0">
                <a:solidFill>
                  <a:srgbClr val="FF0000"/>
                </a:solidFill>
              </a:rPr>
              <a:t>protons</a:t>
            </a:r>
            <a:r>
              <a:rPr lang="en-US" dirty="0" smtClean="0"/>
              <a:t> in the final state </a:t>
            </a:r>
          </a:p>
          <a:p>
            <a:r>
              <a:rPr lang="en-US" dirty="0" smtClean="0"/>
              <a:t>(In the code I have they are added to the final sample!)  </a:t>
            </a:r>
          </a:p>
          <a:p>
            <a:endParaRPr lang="en-US" sz="1600" dirty="0"/>
          </a:p>
          <a:p>
            <a:r>
              <a:rPr lang="en-US" b="1" dirty="0" smtClean="0">
                <a:solidFill>
                  <a:srgbClr val="FF0000"/>
                </a:solidFill>
              </a:rPr>
              <a:t>0.01</a:t>
            </a:r>
            <a:r>
              <a:rPr lang="en-US" b="1" dirty="0" smtClean="0"/>
              <a:t> m &lt; |VTX| &lt; 3 m -&gt; Cut </a:t>
            </a:r>
            <a:r>
              <a:rPr lang="en-US" b="1" dirty="0"/>
              <a:t>on the Decay Vertex</a:t>
            </a:r>
          </a:p>
          <a:p>
            <a:r>
              <a:rPr lang="en-US" dirty="0"/>
              <a:t>            </a:t>
            </a:r>
            <a:endParaRPr lang="en-US" dirty="0" smtClean="0"/>
          </a:p>
          <a:p>
            <a:r>
              <a:rPr lang="en-US" b="1" dirty="0" smtClean="0"/>
              <a:t>CENTRAL DETECTOR (-1 &lt; Eta &lt; 1):</a:t>
            </a:r>
          </a:p>
          <a:p>
            <a:r>
              <a:rPr lang="en-US" dirty="0" smtClean="0"/>
              <a:t>RICH -&gt; 0.5 </a:t>
            </a:r>
            <a:r>
              <a:rPr lang="en-US" dirty="0" err="1" smtClean="0"/>
              <a:t>GeV</a:t>
            </a:r>
            <a:r>
              <a:rPr lang="en-US" dirty="0" smtClean="0"/>
              <a:t> &lt; P &lt; </a:t>
            </a:r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FORWARD (1 </a:t>
            </a:r>
            <a:r>
              <a:rPr lang="en-US" b="1" dirty="0"/>
              <a:t>&lt; Eta &lt; </a:t>
            </a:r>
            <a:r>
              <a:rPr lang="en-US" b="1" dirty="0" smtClean="0"/>
              <a:t>3.5):</a:t>
            </a:r>
            <a:endParaRPr lang="en-US" dirty="0"/>
          </a:p>
          <a:p>
            <a:r>
              <a:rPr lang="en-US" dirty="0"/>
              <a:t>   RICH -&gt; </a:t>
            </a:r>
            <a:r>
              <a:rPr lang="en-US" dirty="0" smtClean="0"/>
              <a:t>0.5 </a:t>
            </a:r>
            <a:r>
              <a:rPr lang="en-US" dirty="0" err="1"/>
              <a:t>GeV</a:t>
            </a:r>
            <a:r>
              <a:rPr lang="en-US" dirty="0"/>
              <a:t> &lt; P &lt; </a:t>
            </a:r>
            <a:r>
              <a:rPr lang="en-US" dirty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REAR </a:t>
            </a:r>
            <a:r>
              <a:rPr lang="en-US" b="1" dirty="0"/>
              <a:t>(</a:t>
            </a:r>
            <a:r>
              <a:rPr lang="en-US" b="1" dirty="0" smtClean="0"/>
              <a:t>-3.5 </a:t>
            </a:r>
            <a:r>
              <a:rPr lang="en-US" b="1" dirty="0"/>
              <a:t>&lt; Eta &lt; 1):</a:t>
            </a:r>
            <a:endParaRPr lang="en-US" dirty="0"/>
          </a:p>
          <a:p>
            <a:r>
              <a:rPr lang="en-US" dirty="0"/>
              <a:t>   RICH -&gt; </a:t>
            </a:r>
            <a:r>
              <a:rPr lang="en-US" dirty="0" smtClean="0"/>
              <a:t>0.5 </a:t>
            </a:r>
            <a:r>
              <a:rPr lang="en-US" dirty="0" err="1"/>
              <a:t>GeV</a:t>
            </a:r>
            <a:r>
              <a:rPr lang="en-US" dirty="0"/>
              <a:t> &lt; P &lt; 2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266700" y="4559300"/>
            <a:ext cx="8686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My take: Why do we need them?</a:t>
            </a:r>
          </a:p>
          <a:p>
            <a:pPr marL="342900" indent="-342900"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Protons do not come from charm decay</a:t>
            </a:r>
          </a:p>
          <a:p>
            <a:pPr marL="342900" indent="-342900"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Triggering on kaons will eliminate these events</a:t>
            </a:r>
          </a:p>
          <a:p>
            <a:pPr marL="342900" indent="-342900"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Maybe Matt wanted to study contamination in exploring the possibilities for a measurement at lower momentum?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5671" y="6006068"/>
            <a:ext cx="5271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 took the protons out of selection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587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3500" y="2184400"/>
            <a:ext cx="87502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5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x 50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10M </a:t>
            </a:r>
            <a:r>
              <a:rPr lang="en-US" b="1" dirty="0" smtClean="0">
                <a:solidFill>
                  <a:srgbClr val="0000FF"/>
                </a:solidFill>
              </a:rPr>
              <a:t>events simulated)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selected events (charm in acceptance and with a </a:t>
            </a:r>
            <a:r>
              <a:rPr lang="en-US" sz="1600" dirty="0" err="1"/>
              <a:t>kaon</a:t>
            </a:r>
            <a:r>
              <a:rPr lang="en-US" sz="1600" dirty="0"/>
              <a:t> detected): 18822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background events (in the final selection) = 179</a:t>
            </a:r>
          </a:p>
          <a:p>
            <a:r>
              <a:rPr lang="en-US" b="1" dirty="0" smtClean="0"/>
              <a:t>Background </a:t>
            </a:r>
            <a:r>
              <a:rPr lang="en-US" b="1" dirty="0"/>
              <a:t>fraction [</a:t>
            </a:r>
            <a:r>
              <a:rPr lang="en-US" b="1" dirty="0" smtClean="0"/>
              <a:t>Background/</a:t>
            </a:r>
            <a:r>
              <a:rPr lang="en-US" b="1" dirty="0"/>
              <a:t>Signal] </a:t>
            </a:r>
            <a:r>
              <a:rPr lang="en-US" b="1" dirty="0" smtClean="0"/>
              <a:t>= 0.95%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Background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743634"/>
            <a:ext cx="8877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 look at background from DIS events with kaons that pass the whole selection but are not coming from a charm decay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1429434"/>
            <a:ext cx="9020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 study the fraction of background events over signal as:</a:t>
            </a:r>
          </a:p>
          <a:p>
            <a:r>
              <a:rPr lang="en-US" dirty="0"/>
              <a:t>Background fraction [</a:t>
            </a:r>
            <a:r>
              <a:rPr lang="en-US" dirty="0" err="1"/>
              <a:t>Backgrouns</a:t>
            </a:r>
            <a:r>
              <a:rPr lang="en-US" dirty="0"/>
              <a:t>/Signal] (</a:t>
            </a:r>
            <a:r>
              <a:rPr lang="en-US" dirty="0" err="1" smtClean="0"/>
              <a:t>selected_bkd_events</a:t>
            </a:r>
            <a:r>
              <a:rPr lang="en-US" dirty="0"/>
              <a:t>/</a:t>
            </a:r>
            <a:r>
              <a:rPr lang="en-US" dirty="0" err="1"/>
              <a:t>selected_Charm_Events</a:t>
            </a:r>
            <a:r>
              <a:rPr lang="en-US" dirty="0"/>
              <a:t>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00" y="3349963"/>
            <a:ext cx="87502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5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x 100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10M </a:t>
            </a:r>
            <a:r>
              <a:rPr lang="en-US" b="1" dirty="0" smtClean="0">
                <a:solidFill>
                  <a:srgbClr val="0000FF"/>
                </a:solidFill>
              </a:rPr>
              <a:t>events simulated)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selected events (charm in acceptance and with a </a:t>
            </a:r>
            <a:r>
              <a:rPr lang="en-US" sz="1600" dirty="0" err="1"/>
              <a:t>kaon</a:t>
            </a:r>
            <a:r>
              <a:rPr lang="en-US" sz="1600" dirty="0"/>
              <a:t> detected): 26273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background events (in the final selection) = 258</a:t>
            </a:r>
          </a:p>
          <a:p>
            <a:r>
              <a:rPr lang="en-US" b="1" dirty="0" smtClean="0"/>
              <a:t>Background </a:t>
            </a:r>
            <a:r>
              <a:rPr lang="en-US" b="1" dirty="0"/>
              <a:t>fraction [</a:t>
            </a:r>
            <a:r>
              <a:rPr lang="en-US" b="1" dirty="0" smtClean="0"/>
              <a:t>Background/</a:t>
            </a:r>
            <a:r>
              <a:rPr lang="en-US" b="1" dirty="0"/>
              <a:t>Signal</a:t>
            </a:r>
            <a:r>
              <a:rPr lang="en-US" b="1" dirty="0" smtClean="0"/>
              <a:t>] </a:t>
            </a:r>
            <a:r>
              <a:rPr lang="en-US" b="1" dirty="0"/>
              <a:t>= </a:t>
            </a:r>
            <a:r>
              <a:rPr lang="en-US" b="1" dirty="0" smtClean="0"/>
              <a:t>0.98%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4488736"/>
            <a:ext cx="87502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20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x 100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10M </a:t>
            </a:r>
            <a:r>
              <a:rPr lang="en-US" b="1" dirty="0" smtClean="0">
                <a:solidFill>
                  <a:srgbClr val="0000FF"/>
                </a:solidFill>
              </a:rPr>
              <a:t>events simulated)</a:t>
            </a:r>
            <a:endParaRPr lang="en-US" sz="1600" dirty="0"/>
          </a:p>
          <a:p>
            <a:r>
              <a:rPr lang="en-US" sz="1600" dirty="0" smtClean="0"/>
              <a:t>Total </a:t>
            </a:r>
            <a:r>
              <a:rPr lang="en-US" sz="1600" dirty="0"/>
              <a:t>number of selected events (charm in acceptance and with a </a:t>
            </a:r>
            <a:r>
              <a:rPr lang="en-US" sz="1600" dirty="0" err="1"/>
              <a:t>kaon</a:t>
            </a:r>
            <a:r>
              <a:rPr lang="en-US" sz="1600" dirty="0"/>
              <a:t> detected): 39624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background events (in the final selection) = 460</a:t>
            </a:r>
          </a:p>
          <a:p>
            <a:r>
              <a:rPr lang="en-US" b="1" dirty="0" smtClean="0"/>
              <a:t>Background </a:t>
            </a:r>
            <a:r>
              <a:rPr lang="en-US" b="1" dirty="0"/>
              <a:t>fraction [</a:t>
            </a:r>
            <a:r>
              <a:rPr lang="en-US" b="1" dirty="0" smtClean="0"/>
              <a:t>Background/</a:t>
            </a:r>
            <a:r>
              <a:rPr lang="en-US" b="1" dirty="0"/>
              <a:t>Signal</a:t>
            </a:r>
            <a:r>
              <a:rPr lang="en-US" b="1" dirty="0" smtClean="0"/>
              <a:t>] </a:t>
            </a:r>
            <a:r>
              <a:rPr lang="en-US" b="1" dirty="0"/>
              <a:t>= </a:t>
            </a:r>
            <a:r>
              <a:rPr lang="en-US" b="1" dirty="0" smtClean="0"/>
              <a:t>1.16%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500" y="5575340"/>
            <a:ext cx="875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Conclusion:</a:t>
            </a:r>
            <a:r>
              <a:rPr lang="en-US" dirty="0" smtClean="0"/>
              <a:t>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The B/S fraction is expected in the order of ~1% with </a:t>
            </a:r>
            <a:r>
              <a:rPr lang="en-US" b="1" dirty="0" smtClean="0">
                <a:solidFill>
                  <a:srgbClr val="0000FF"/>
                </a:solidFill>
              </a:rPr>
              <a:t>a </a:t>
            </a:r>
            <a:r>
              <a:rPr lang="en-US" b="1" dirty="0" smtClean="0">
                <a:solidFill>
                  <a:srgbClr val="0000FF"/>
                </a:solidFill>
              </a:rPr>
              <a:t>slight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energy dependence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76500" y="6095940"/>
            <a:ext cx="4153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What about kinematical dependence?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292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Background – </a:t>
            </a:r>
            <a:r>
              <a:rPr lang="en-US" sz="3200" dirty="0" smtClean="0">
                <a:solidFill>
                  <a:srgbClr val="0000FF"/>
                </a:solidFill>
              </a:rPr>
              <a:t>kinematical dependence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408" y="831334"/>
            <a:ext cx="8832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errors on the B/S fraction are calculated with the </a:t>
            </a:r>
            <a:r>
              <a:rPr lang="en-US" dirty="0" smtClean="0">
                <a:solidFill>
                  <a:srgbClr val="FF0000"/>
                </a:solidFill>
              </a:rPr>
              <a:t>binomial formula</a:t>
            </a:r>
            <a:r>
              <a:rPr lang="en-US" dirty="0" smtClean="0"/>
              <a:t> for correlated values</a:t>
            </a:r>
            <a:endParaRPr lang="en-US" dirty="0"/>
          </a:p>
        </p:txBody>
      </p:sp>
      <p:pic>
        <p:nvPicPr>
          <p:cNvPr id="3" name="Picture 2" descr="plot_5x50BkgroundFrac_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200666"/>
            <a:ext cx="4521200" cy="5095320"/>
          </a:xfrm>
          <a:prstGeom prst="rect">
            <a:avLst/>
          </a:prstGeom>
        </p:spPr>
      </p:pic>
      <p:pic>
        <p:nvPicPr>
          <p:cNvPr id="8" name="Picture 7" descr="plot_5x50BkgroundFrac_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708" y="1200665"/>
            <a:ext cx="4528892" cy="510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259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Background – </a:t>
            </a:r>
            <a:r>
              <a:rPr lang="en-US" sz="3200" dirty="0" smtClean="0">
                <a:solidFill>
                  <a:srgbClr val="0000FF"/>
                </a:solidFill>
              </a:rPr>
              <a:t>kinematical dependence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408" y="831334"/>
            <a:ext cx="8832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errors on the B/S fraction are calculated with the </a:t>
            </a:r>
            <a:r>
              <a:rPr lang="en-US" dirty="0" smtClean="0">
                <a:solidFill>
                  <a:srgbClr val="FF0000"/>
                </a:solidFill>
              </a:rPr>
              <a:t>binomial formula</a:t>
            </a:r>
            <a:r>
              <a:rPr lang="en-US" dirty="0" smtClean="0"/>
              <a:t> for correlated values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200666"/>
            <a:ext cx="4521199" cy="50953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708" y="1200665"/>
            <a:ext cx="4528891" cy="510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64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Background – </a:t>
            </a:r>
            <a:r>
              <a:rPr lang="en-US" sz="3200" dirty="0" smtClean="0">
                <a:solidFill>
                  <a:srgbClr val="0000FF"/>
                </a:solidFill>
              </a:rPr>
              <a:t>kinematical dependence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408" y="831334"/>
            <a:ext cx="8832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errors on the B/S fraction are calculated with the </a:t>
            </a:r>
            <a:r>
              <a:rPr lang="en-US" dirty="0" smtClean="0">
                <a:solidFill>
                  <a:srgbClr val="FF0000"/>
                </a:solidFill>
              </a:rPr>
              <a:t>binomial formula</a:t>
            </a:r>
            <a:r>
              <a:rPr lang="en-US" dirty="0" smtClean="0"/>
              <a:t> for correlated values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200666"/>
            <a:ext cx="4521199" cy="50953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708" y="1200665"/>
            <a:ext cx="4528891" cy="510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981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3500" y="1816100"/>
            <a:ext cx="87502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5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x 50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10M </a:t>
            </a:r>
            <a:r>
              <a:rPr lang="en-US" b="1" dirty="0" smtClean="0">
                <a:solidFill>
                  <a:srgbClr val="0000FF"/>
                </a:solidFill>
              </a:rPr>
              <a:t>events simulated)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selected events (charm in acceptance and with a </a:t>
            </a:r>
            <a:r>
              <a:rPr lang="en-US" sz="1600" dirty="0" err="1"/>
              <a:t>kaon</a:t>
            </a:r>
            <a:r>
              <a:rPr lang="en-US" sz="1600" dirty="0"/>
              <a:t> detected): </a:t>
            </a:r>
            <a:r>
              <a:rPr lang="en-US" sz="1600" dirty="0" smtClean="0"/>
              <a:t>18822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events with a charm in kinematical acceptance: 67544</a:t>
            </a:r>
          </a:p>
          <a:p>
            <a:r>
              <a:rPr lang="en-US" b="1" dirty="0" smtClean="0"/>
              <a:t>Charm efficiency </a:t>
            </a:r>
            <a:r>
              <a:rPr lang="en-US" b="1" dirty="0"/>
              <a:t>= </a:t>
            </a:r>
            <a:r>
              <a:rPr lang="en-US" b="1" dirty="0" smtClean="0"/>
              <a:t>27.9%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Charm efficiency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743634"/>
            <a:ext cx="8877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 look at </a:t>
            </a:r>
            <a:r>
              <a:rPr lang="en-US" b="1" dirty="0" smtClean="0">
                <a:solidFill>
                  <a:srgbClr val="0000FF"/>
                </a:solidFill>
              </a:rPr>
              <a:t>the selection</a:t>
            </a:r>
            <a:r>
              <a:rPr lang="en-US" b="1" dirty="0" smtClean="0">
                <a:solidFill>
                  <a:srgbClr val="0000FF"/>
                </a:solidFill>
              </a:rPr>
              <a:t> efficiency for charm events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1111934"/>
            <a:ext cx="9020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 study the </a:t>
            </a:r>
            <a:r>
              <a:rPr lang="en-US" b="1" dirty="0" smtClean="0">
                <a:solidFill>
                  <a:srgbClr val="0000FF"/>
                </a:solidFill>
              </a:rPr>
              <a:t>charm </a:t>
            </a:r>
            <a:r>
              <a:rPr lang="en-US" b="1" dirty="0" smtClean="0">
                <a:solidFill>
                  <a:srgbClr val="0000FF"/>
                </a:solidFill>
              </a:rPr>
              <a:t>selection efficiency </a:t>
            </a:r>
            <a:r>
              <a:rPr lang="en-US" b="1" dirty="0" smtClean="0">
                <a:solidFill>
                  <a:srgbClr val="0000FF"/>
                </a:solidFill>
              </a:rPr>
              <a:t>as</a:t>
            </a:r>
            <a:r>
              <a:rPr lang="en-US" b="1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dirty="0"/>
              <a:t>Charm </a:t>
            </a:r>
            <a:r>
              <a:rPr lang="en-US" dirty="0" smtClean="0"/>
              <a:t>efficiency = </a:t>
            </a:r>
            <a:r>
              <a:rPr lang="en-US" dirty="0" err="1" smtClean="0"/>
              <a:t>selected_charm_Events</a:t>
            </a:r>
            <a:r>
              <a:rPr lang="en-US" dirty="0" smtClean="0"/>
              <a:t> / </a:t>
            </a:r>
            <a:r>
              <a:rPr lang="en-US" dirty="0" err="1" smtClean="0"/>
              <a:t>charm_Events_inAcceptance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500" y="2981663"/>
            <a:ext cx="87502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5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x 100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10M </a:t>
            </a:r>
            <a:r>
              <a:rPr lang="en-US" b="1" dirty="0" smtClean="0">
                <a:solidFill>
                  <a:srgbClr val="0000FF"/>
                </a:solidFill>
              </a:rPr>
              <a:t>events simulated)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selected events (charm in acceptance and with a </a:t>
            </a:r>
            <a:r>
              <a:rPr lang="en-US" sz="1600" dirty="0" err="1"/>
              <a:t>kaon</a:t>
            </a:r>
            <a:r>
              <a:rPr lang="en-US" sz="1600" dirty="0"/>
              <a:t> detected): 26273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events with a charm in kinematical acceptance: 91930</a:t>
            </a:r>
          </a:p>
          <a:p>
            <a:r>
              <a:rPr lang="en-US" b="1" dirty="0" smtClean="0"/>
              <a:t>Charm efficiency </a:t>
            </a:r>
            <a:r>
              <a:rPr lang="en-US" b="1" dirty="0"/>
              <a:t>= </a:t>
            </a:r>
            <a:r>
              <a:rPr lang="en-US" b="1" dirty="0" smtClean="0"/>
              <a:t>28.6%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4120436"/>
            <a:ext cx="87502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20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x 100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smtClean="0">
                <a:solidFill>
                  <a:srgbClr val="0000FF"/>
                </a:solidFill>
              </a:rPr>
              <a:t>(</a:t>
            </a:r>
            <a:r>
              <a:rPr lang="en-US" b="1" smtClean="0">
                <a:solidFill>
                  <a:srgbClr val="0000FF"/>
                </a:solidFill>
              </a:rPr>
              <a:t>10M </a:t>
            </a:r>
            <a:r>
              <a:rPr lang="en-US" b="1" dirty="0" smtClean="0">
                <a:solidFill>
                  <a:srgbClr val="0000FF"/>
                </a:solidFill>
              </a:rPr>
              <a:t>events simulated)</a:t>
            </a:r>
            <a:endParaRPr lang="en-US" sz="1600" dirty="0"/>
          </a:p>
          <a:p>
            <a:r>
              <a:rPr lang="en-US" sz="1600" dirty="0" smtClean="0"/>
              <a:t>Total </a:t>
            </a:r>
            <a:r>
              <a:rPr lang="en-US" sz="1600" dirty="0"/>
              <a:t>number of selected events (charm in acceptance and with a </a:t>
            </a:r>
            <a:r>
              <a:rPr lang="en-US" sz="1600" dirty="0" err="1"/>
              <a:t>kaon</a:t>
            </a:r>
            <a:r>
              <a:rPr lang="en-US" sz="1600" dirty="0"/>
              <a:t> detected): 39624</a:t>
            </a:r>
          </a:p>
          <a:p>
            <a:r>
              <a:rPr lang="en-US" sz="1600" dirty="0" smtClean="0"/>
              <a:t>Total </a:t>
            </a:r>
            <a:r>
              <a:rPr lang="en-US" sz="1600" dirty="0"/>
              <a:t>number of events with a charm in kinematical acceptance: 138672</a:t>
            </a:r>
          </a:p>
          <a:p>
            <a:r>
              <a:rPr lang="en-US" b="1" dirty="0" smtClean="0"/>
              <a:t>Charm efficiency =  28.6%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500" y="5283240"/>
            <a:ext cx="969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Conclusion:</a:t>
            </a:r>
            <a:r>
              <a:rPr lang="en-US" dirty="0" smtClean="0"/>
              <a:t>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The </a:t>
            </a:r>
            <a:r>
              <a:rPr lang="en-US" b="1" dirty="0" smtClean="0">
                <a:solidFill>
                  <a:srgbClr val="0000FF"/>
                </a:solidFill>
              </a:rPr>
              <a:t>charm selection efficiency </a:t>
            </a:r>
            <a:r>
              <a:rPr lang="en-US" b="1" dirty="0" smtClean="0">
                <a:solidFill>
                  <a:srgbClr val="0000FF"/>
                </a:solidFill>
              </a:rPr>
              <a:t>is </a:t>
            </a:r>
            <a:r>
              <a:rPr lang="en-US" b="1" dirty="0" smtClean="0">
                <a:solidFill>
                  <a:srgbClr val="0000FF"/>
                </a:solidFill>
              </a:rPr>
              <a:t>expected in the order of </a:t>
            </a:r>
            <a:r>
              <a:rPr lang="en-US" b="1" dirty="0" smtClean="0">
                <a:solidFill>
                  <a:srgbClr val="0000FF"/>
                </a:solidFill>
              </a:rPr>
              <a:t>~28% </a:t>
            </a:r>
            <a:r>
              <a:rPr lang="en-US" b="1" dirty="0" smtClean="0">
                <a:solidFill>
                  <a:srgbClr val="0000FF"/>
                </a:solidFill>
              </a:rPr>
              <a:t>with </a:t>
            </a:r>
            <a:r>
              <a:rPr lang="en-US" b="1" dirty="0" smtClean="0">
                <a:solidFill>
                  <a:srgbClr val="0000FF"/>
                </a:solidFill>
              </a:rPr>
              <a:t>no significant </a:t>
            </a:r>
            <a:r>
              <a:rPr lang="en-US" b="1" dirty="0" smtClean="0">
                <a:solidFill>
                  <a:srgbClr val="0000FF"/>
                </a:solidFill>
              </a:rPr>
              <a:t>energy dependence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76500" y="6057840"/>
            <a:ext cx="4153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What about kinematical dependence?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21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715665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4443"/>
              </p:ext>
            </p:extLst>
          </p:nvPr>
        </p:nvGraphicFramePr>
        <p:xfrm>
          <a:off x="250825" y="792949"/>
          <a:ext cx="4378325" cy="1043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" name="Equation" r:id="rId5" imgW="2247900" imgH="482600" progId="Equation.3">
                  <p:embed/>
                </p:oleObj>
              </mc:Choice>
              <mc:Fallback>
                <p:oleObj name="Equation" r:id="rId5" imgW="22479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0825" y="792949"/>
                        <a:ext cx="4378325" cy="10434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36506" y="101600"/>
            <a:ext cx="56040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Extract the F</a:t>
            </a:r>
            <a:r>
              <a:rPr lang="en-US" sz="3200" b="1" baseline="-25000" dirty="0" smtClean="0">
                <a:solidFill>
                  <a:srgbClr val="000090"/>
                </a:solidFill>
              </a:rPr>
              <a:t>L</a:t>
            </a:r>
            <a:r>
              <a:rPr lang="en-US" sz="3200" b="1" dirty="0" smtClean="0">
                <a:solidFill>
                  <a:srgbClr val="000090"/>
                </a:solidFill>
              </a:rPr>
              <a:t> structure function</a:t>
            </a:r>
            <a:endParaRPr lang="en-US" sz="3200" b="1" dirty="0">
              <a:solidFill>
                <a:srgbClr val="00009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555477"/>
              </p:ext>
            </p:extLst>
          </p:nvPr>
        </p:nvGraphicFramePr>
        <p:xfrm>
          <a:off x="6931243" y="791803"/>
          <a:ext cx="1879600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9" name="Equation" r:id="rId7" imgW="965200" imgH="482600" progId="Equation.3">
                  <p:embed/>
                </p:oleObj>
              </mc:Choice>
              <mc:Fallback>
                <p:oleObj name="Equation" r:id="rId7" imgW="9652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31243" y="791803"/>
                        <a:ext cx="1879600" cy="1044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" y="1828800"/>
            <a:ext cx="86838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F</a:t>
            </a:r>
            <a:r>
              <a:rPr lang="en-US" sz="2000" baseline="-25000" dirty="0" smtClean="0"/>
              <a:t>L</a:t>
            </a:r>
            <a:r>
              <a:rPr lang="en-US" sz="2000" dirty="0" smtClean="0"/>
              <a:t> can be extracted from the reduced </a:t>
            </a:r>
            <a:r>
              <a:rPr lang="en-US" sz="2000" dirty="0" err="1" smtClean="0"/>
              <a:t>xsec</a:t>
            </a:r>
            <a:r>
              <a:rPr lang="en-US" sz="2000" dirty="0" smtClean="0"/>
              <a:t> using the </a:t>
            </a:r>
            <a:r>
              <a:rPr lang="en-US" sz="2000" dirty="0" err="1" smtClean="0"/>
              <a:t>Rosenbluth</a:t>
            </a:r>
            <a:r>
              <a:rPr lang="en-US" sz="2000" dirty="0" smtClean="0"/>
              <a:t> technique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Requires lever arm in Y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/>
              </a:rPr>
              <a:t></a:t>
            </a:r>
            <a:r>
              <a:rPr lang="en-US" sz="2000" dirty="0" smtClean="0"/>
              <a:t> (different energies in each x,Q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bin)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We must do this for both the “standard” and the </a:t>
            </a:r>
            <a:r>
              <a:rPr lang="en-US" sz="2000" dirty="0" smtClean="0">
                <a:solidFill>
                  <a:srgbClr val="0000FF"/>
                </a:solidFill>
              </a:rPr>
              <a:t>Charmed</a:t>
            </a:r>
            <a:r>
              <a:rPr lang="en-US" sz="2000" dirty="0" smtClean="0"/>
              <a:t> case </a:t>
            </a:r>
            <a:r>
              <a:rPr lang="en-US" sz="2000" dirty="0" smtClean="0">
                <a:solidFill>
                  <a:srgbClr val="0000FF"/>
                </a:solidFill>
              </a:rPr>
              <a:t>(latter is still a missing brick in the analysis) </a:t>
            </a:r>
            <a:endParaRPr lang="en-US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In calculating the reduced </a:t>
            </a:r>
            <a:r>
              <a:rPr lang="en-US" sz="2000" dirty="0" err="1" smtClean="0"/>
              <a:t>xsec</a:t>
            </a:r>
            <a:r>
              <a:rPr lang="en-US" sz="2000" dirty="0" smtClean="0"/>
              <a:t>, the </a:t>
            </a:r>
            <a:r>
              <a:rPr lang="en-US" sz="2000" dirty="0" smtClean="0">
                <a:solidFill>
                  <a:srgbClr val="0000FF"/>
                </a:solidFill>
              </a:rPr>
              <a:t>statistical and systematic uncertainties must be summed in quadrature </a:t>
            </a:r>
            <a:r>
              <a:rPr lang="en-US" sz="2000" dirty="0" smtClean="0">
                <a:sym typeface="Wingdings"/>
              </a:rPr>
              <a:t> now fixed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ym typeface="Wingdings"/>
              </a:rPr>
              <a:t>Matt’s code for FL extraction not available (the available plot macro has just hard coded values of points on a </a:t>
            </a:r>
            <a:r>
              <a:rPr lang="en-US" sz="2000" dirty="0" err="1" smtClean="0">
                <a:sym typeface="Wingdings"/>
              </a:rPr>
              <a:t>TGraphError</a:t>
            </a:r>
            <a:r>
              <a:rPr lang="en-US" sz="2000" dirty="0" smtClean="0">
                <a:sym typeface="Wingdings"/>
              </a:rPr>
              <a:t>), decided to code my own.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" y="4598769"/>
            <a:ext cx="3276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Method:</a:t>
            </a:r>
          </a:p>
          <a:p>
            <a:r>
              <a:rPr lang="en-US" dirty="0" smtClean="0"/>
              <a:t>fit the slops of Y</a:t>
            </a:r>
            <a:r>
              <a:rPr lang="en-US" baseline="30000" dirty="0" smtClean="0"/>
              <a:t>+</a:t>
            </a:r>
            <a:r>
              <a:rPr lang="en-US" dirty="0" smtClean="0"/>
              <a:t> for different √s at fixed x, Q</a:t>
            </a:r>
            <a:r>
              <a:rPr lang="en-US" baseline="30000" dirty="0" smtClean="0"/>
              <a:t>2</a:t>
            </a:r>
          </a:p>
          <a:p>
            <a:endParaRPr lang="en-US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4266449" y="4602023"/>
            <a:ext cx="442035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Simulation: </a:t>
            </a:r>
          </a:p>
          <a:p>
            <a:r>
              <a:rPr lang="en-US" dirty="0" err="1"/>
              <a:t>e+Au</a:t>
            </a:r>
            <a:r>
              <a:rPr lang="en-US" dirty="0"/>
              <a:t>  sample simulated by </a:t>
            </a:r>
            <a:r>
              <a:rPr lang="en-US" dirty="0" err="1"/>
              <a:t>Elke</a:t>
            </a:r>
            <a:r>
              <a:rPr lang="en-US" dirty="0"/>
              <a:t> using PYTHIA</a:t>
            </a:r>
          </a:p>
          <a:p>
            <a:r>
              <a:rPr lang="en-US" dirty="0"/>
              <a:t>5(20) </a:t>
            </a:r>
            <a:r>
              <a:rPr lang="en-US"/>
              <a:t>x </a:t>
            </a:r>
            <a:r>
              <a:rPr lang="en-US" smtClean="0"/>
              <a:t>50   </a:t>
            </a:r>
            <a:r>
              <a:rPr lang="en-US" dirty="0"/>
              <a:t>–&gt; L = 2 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 smtClean="0"/>
              <a:t>/A</a:t>
            </a:r>
            <a:endParaRPr lang="en-US" dirty="0"/>
          </a:p>
          <a:p>
            <a:r>
              <a:rPr lang="en-US" dirty="0"/>
              <a:t>5(20) x </a:t>
            </a:r>
            <a:r>
              <a:rPr lang="en-US" dirty="0" smtClean="0"/>
              <a:t>75   </a:t>
            </a:r>
            <a:r>
              <a:rPr lang="en-US" dirty="0"/>
              <a:t>–&gt; L = </a:t>
            </a:r>
            <a:r>
              <a:rPr lang="en-US" dirty="0" smtClean="0"/>
              <a:t>4 </a:t>
            </a:r>
            <a:r>
              <a:rPr lang="en-US" dirty="0"/>
              <a:t>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/>
              <a:t>/A</a:t>
            </a:r>
          </a:p>
          <a:p>
            <a:r>
              <a:rPr lang="en-US" dirty="0"/>
              <a:t>5(20) x </a:t>
            </a:r>
            <a:r>
              <a:rPr lang="en-US" dirty="0" smtClean="0"/>
              <a:t>100 </a:t>
            </a:r>
            <a:r>
              <a:rPr lang="en-US" dirty="0"/>
              <a:t>–&gt; L = </a:t>
            </a:r>
            <a:r>
              <a:rPr lang="en-US" dirty="0" smtClean="0"/>
              <a:t>4 </a:t>
            </a:r>
            <a:r>
              <a:rPr lang="en-US" dirty="0"/>
              <a:t>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/>
              <a:t>/A</a:t>
            </a:r>
            <a:endParaRPr lang="en-US" baseline="30000" dirty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957" y="6063734"/>
            <a:ext cx="9079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simulated event sample </a:t>
            </a:r>
            <a:r>
              <a:rPr lang="en-US" b="1" dirty="0" smtClean="0">
                <a:solidFill>
                  <a:srgbClr val="FF0000"/>
                </a:solidFill>
              </a:rPr>
              <a:t>L = 10 </a:t>
            </a:r>
            <a:r>
              <a:rPr lang="en-US" b="1" dirty="0">
                <a:solidFill>
                  <a:srgbClr val="FF0000"/>
                </a:solidFill>
              </a:rPr>
              <a:t>fb</a:t>
            </a:r>
            <a:r>
              <a:rPr lang="en-US" b="1" baseline="30000" dirty="0">
                <a:solidFill>
                  <a:srgbClr val="FF0000"/>
                </a:solidFill>
              </a:rPr>
              <a:t>-1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smtClean="0">
                <a:solidFill>
                  <a:srgbClr val="FF0000"/>
                </a:solidFill>
              </a:rPr>
              <a:t>A –&gt; ~6 months running </a:t>
            </a:r>
            <a:r>
              <a:rPr lang="en-US" dirty="0" smtClean="0"/>
              <a:t>at 50% operational efficiency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596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Charm election efficiency </a:t>
            </a:r>
            <a:r>
              <a:rPr lang="en-US" sz="3200" dirty="0" smtClean="0">
                <a:solidFill>
                  <a:srgbClr val="0000FF"/>
                </a:solidFill>
              </a:rPr>
              <a:t>– </a:t>
            </a:r>
            <a:r>
              <a:rPr lang="en-US" sz="3200" dirty="0" smtClean="0">
                <a:solidFill>
                  <a:srgbClr val="0000FF"/>
                </a:solidFill>
              </a:rPr>
              <a:t>kin. dependence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408" y="831334"/>
            <a:ext cx="862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errors on the efficiency are calculated with the </a:t>
            </a:r>
            <a:r>
              <a:rPr lang="en-US" dirty="0" smtClean="0">
                <a:solidFill>
                  <a:srgbClr val="FF0000"/>
                </a:solidFill>
              </a:rPr>
              <a:t>binomial formula</a:t>
            </a:r>
            <a:r>
              <a:rPr lang="en-US" dirty="0" smtClean="0"/>
              <a:t> for correlated values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200666"/>
            <a:ext cx="4521199" cy="50953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708" y="1200665"/>
            <a:ext cx="4528891" cy="510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10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Charm election efficiency </a:t>
            </a:r>
            <a:r>
              <a:rPr lang="en-US" sz="3200" dirty="0" smtClean="0">
                <a:solidFill>
                  <a:srgbClr val="0000FF"/>
                </a:solidFill>
              </a:rPr>
              <a:t>– </a:t>
            </a:r>
            <a:r>
              <a:rPr lang="en-US" sz="3200" dirty="0" smtClean="0">
                <a:solidFill>
                  <a:srgbClr val="0000FF"/>
                </a:solidFill>
              </a:rPr>
              <a:t>kin. dependence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408" y="831334"/>
            <a:ext cx="862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errors on the efficiency are calculated with the </a:t>
            </a:r>
            <a:r>
              <a:rPr lang="en-US" dirty="0" smtClean="0">
                <a:solidFill>
                  <a:srgbClr val="FF0000"/>
                </a:solidFill>
              </a:rPr>
              <a:t>binomial formula</a:t>
            </a:r>
            <a:r>
              <a:rPr lang="en-US" dirty="0" smtClean="0"/>
              <a:t> for correlated values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200666"/>
            <a:ext cx="4521199" cy="50953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708" y="1200665"/>
            <a:ext cx="4528891" cy="510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55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Charm election efficiency </a:t>
            </a:r>
            <a:r>
              <a:rPr lang="en-US" sz="3200" dirty="0" smtClean="0">
                <a:solidFill>
                  <a:srgbClr val="0000FF"/>
                </a:solidFill>
              </a:rPr>
              <a:t>– </a:t>
            </a:r>
            <a:r>
              <a:rPr lang="en-US" sz="3200" dirty="0" smtClean="0">
                <a:solidFill>
                  <a:srgbClr val="0000FF"/>
                </a:solidFill>
              </a:rPr>
              <a:t>kin. dependence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408" y="831334"/>
            <a:ext cx="862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errors on the efficiency are calculated with the </a:t>
            </a:r>
            <a:r>
              <a:rPr lang="en-US" dirty="0" smtClean="0">
                <a:solidFill>
                  <a:srgbClr val="FF0000"/>
                </a:solidFill>
              </a:rPr>
              <a:t>binomial formula</a:t>
            </a:r>
            <a:r>
              <a:rPr lang="en-US" dirty="0" smtClean="0"/>
              <a:t> for correlated values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200666"/>
            <a:ext cx="4521198" cy="50953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708" y="1200665"/>
            <a:ext cx="4528890" cy="510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994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 descr="plot_RedCrossSecMinLog_char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6738"/>
            <a:ext cx="6019800" cy="58393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Charm – Reduced cross section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9899" y="2264054"/>
            <a:ext cx="35941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Very small quantity compared to Log10(x)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As in the WP, we use log10(x)/10 to further zoom the scale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errors are </a:t>
            </a:r>
            <a:r>
              <a:rPr lang="en-US" dirty="0"/>
              <a:t>d</a:t>
            </a:r>
            <a:r>
              <a:rPr lang="en-US" dirty="0" smtClean="0"/>
              <a:t>ominated by the 7% systematics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errors further enlarged by factor 3 as in the WP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Still need to add the CTEQ10+EPS09 lines for each x value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64200" y="1231900"/>
            <a:ext cx="3289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systematics = 7% as in the WP (was 10% in the code I inherited)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42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1600" y="871072"/>
            <a:ext cx="8585200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calculate</a:t>
            </a:r>
            <a:r>
              <a:rPr lang="de-DE" dirty="0"/>
              <a:t> F2,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/>
              <a:t>just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reduced</a:t>
            </a:r>
            <a:r>
              <a:rPr lang="de-DE" dirty="0"/>
              <a:t>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en-US" dirty="0" smtClean="0"/>
              <a:t>section we use the formula:                            </a:t>
            </a:r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F2 = </a:t>
            </a:r>
            <a:r>
              <a:rPr lang="en-US" b="1" dirty="0" err="1" smtClean="0">
                <a:solidFill>
                  <a:srgbClr val="0000FF"/>
                </a:solidFill>
              </a:rPr>
              <a:t>sigma_red</a:t>
            </a:r>
            <a:r>
              <a:rPr lang="en-US" b="1" dirty="0" smtClean="0">
                <a:solidFill>
                  <a:srgbClr val="0000FF"/>
                </a:solidFill>
              </a:rPr>
              <a:t>*(1+(1-y) 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)/(2*[1-y-Q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/4E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 + (y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+(Q^2/E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))/(2[1+R1998])]) </a:t>
            </a:r>
          </a:p>
          <a:p>
            <a:endParaRPr lang="en-US" b="1" dirty="0" smtClean="0">
              <a:solidFill>
                <a:srgbClr val="0000FF"/>
              </a:solidFill>
            </a:endParaRPr>
          </a:p>
          <a:p>
            <a:r>
              <a:rPr lang="de-DE" dirty="0" err="1"/>
              <a:t>w</a:t>
            </a:r>
            <a:r>
              <a:rPr lang="de-DE" dirty="0" err="1" smtClean="0"/>
              <a:t>here</a:t>
            </a:r>
            <a:r>
              <a:rPr lang="de-DE" dirty="0" smtClean="0"/>
              <a:t> R1998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parameterization</a:t>
            </a:r>
            <a:r>
              <a:rPr lang="de-DE" dirty="0" smtClean="0"/>
              <a:t>.</a:t>
            </a:r>
          </a:p>
          <a:p>
            <a:r>
              <a:rPr lang="de-DE" dirty="0" smtClean="0"/>
              <a:t>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calculate</a:t>
            </a:r>
            <a:r>
              <a:rPr lang="de-DE" dirty="0"/>
              <a:t> R,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average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3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 smtClean="0"/>
              <a:t>equations</a:t>
            </a:r>
            <a:r>
              <a:rPr lang="de-DE" dirty="0" smtClean="0"/>
              <a:t>:    </a:t>
            </a:r>
            <a:endParaRPr lang="de-DE" dirty="0"/>
          </a:p>
          <a:p>
            <a:r>
              <a:rPr lang="de-DE" dirty="0"/>
              <a:t>   </a:t>
            </a:r>
          </a:p>
          <a:p>
            <a:r>
              <a:rPr lang="en-US" dirty="0"/>
              <a:t>    </a:t>
            </a:r>
            <a:r>
              <a:rPr lang="en-US" dirty="0" smtClean="0"/>
              <a:t>R1 </a:t>
            </a:r>
            <a:r>
              <a:rPr lang="en-US" dirty="0"/>
              <a:t>= Theta(x,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/>
              <a:t>)*a1/log(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/>
              <a:t>/0.04) + [1 + a4*x + a5*</a:t>
            </a: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/>
              <a:t>]</a:t>
            </a:r>
            <a:r>
              <a:rPr lang="en-US" dirty="0" smtClean="0"/>
              <a:t>x</a:t>
            </a:r>
            <a:r>
              <a:rPr lang="en-US" baseline="30000" dirty="0" smtClean="0"/>
              <a:t>a6</a:t>
            </a:r>
            <a:r>
              <a:rPr lang="en-US" dirty="0"/>
              <a:t>*a2/4th-root(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a3</a:t>
            </a:r>
            <a:r>
              <a:rPr lang="en-US" baseline="30000" dirty="0" smtClean="0"/>
              <a:t>4</a:t>
            </a:r>
            <a:r>
              <a:rPr lang="en-US" dirty="0"/>
              <a:t>)   </a:t>
            </a:r>
            <a:r>
              <a:rPr lang="de-DE" dirty="0" smtClean="0"/>
              <a:t>                                                                                        </a:t>
            </a:r>
            <a:endParaRPr lang="de-DE" dirty="0"/>
          </a:p>
          <a:p>
            <a:r>
              <a:rPr lang="en-US" dirty="0"/>
              <a:t>    </a:t>
            </a:r>
            <a:r>
              <a:rPr lang="en-US" dirty="0" smtClean="0"/>
              <a:t>R2 </a:t>
            </a:r>
            <a:r>
              <a:rPr lang="en-US" dirty="0"/>
              <a:t>= Theta(x,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/>
              <a:t>)*b1/log(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/>
              <a:t>/0.04) + [1 + b4*x + b5*</a:t>
            </a:r>
            <a:r>
              <a:rPr lang="en-US" dirty="0" smtClean="0"/>
              <a:t>x</a:t>
            </a:r>
            <a:r>
              <a:rPr lang="en-US" baseline="30000" dirty="0" smtClean="0"/>
              <a:t>3</a:t>
            </a:r>
            <a:r>
              <a:rPr lang="en-US" dirty="0"/>
              <a:t>]x^b6*[b2/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b3/(</a:t>
            </a:r>
            <a:r>
              <a:rPr lang="en-US" dirty="0" smtClean="0"/>
              <a:t>Q</a:t>
            </a:r>
            <a:r>
              <a:rPr lang="en-US" baseline="30000" dirty="0" smtClean="0"/>
              <a:t>4</a:t>
            </a:r>
            <a:r>
              <a:rPr lang="en-US" dirty="0"/>
              <a:t>+</a:t>
            </a:r>
            <a:r>
              <a:rPr lang="en-US" dirty="0" smtClean="0"/>
              <a:t>0.3</a:t>
            </a:r>
            <a:r>
              <a:rPr lang="en-US" baseline="30000" dirty="0" smtClean="0"/>
              <a:t>2</a:t>
            </a:r>
            <a:r>
              <a:rPr lang="en-US" dirty="0"/>
              <a:t>)] </a:t>
            </a:r>
            <a:endParaRPr lang="de-DE" dirty="0"/>
          </a:p>
          <a:p>
            <a:r>
              <a:rPr lang="de-DE" dirty="0"/>
              <a:t>    </a:t>
            </a:r>
            <a:r>
              <a:rPr lang="de-DE" dirty="0" smtClean="0"/>
              <a:t>R3 </a:t>
            </a:r>
            <a:r>
              <a:rPr lang="de-DE" dirty="0"/>
              <a:t>= Theta(x,</a:t>
            </a:r>
            <a:r>
              <a:rPr lang="de-DE" dirty="0" smtClean="0"/>
              <a:t>Q</a:t>
            </a:r>
            <a:r>
              <a:rPr lang="de-DE" baseline="30000" dirty="0" smtClean="0"/>
              <a:t>2</a:t>
            </a:r>
            <a:r>
              <a:rPr lang="de-DE" dirty="0"/>
              <a:t>)*c1/log(</a:t>
            </a:r>
            <a:r>
              <a:rPr lang="de-DE" dirty="0" smtClean="0"/>
              <a:t>Q</a:t>
            </a:r>
            <a:r>
              <a:rPr lang="de-DE" baseline="30000" dirty="0" smtClean="0"/>
              <a:t>2</a:t>
            </a:r>
            <a:r>
              <a:rPr lang="de-DE" dirty="0"/>
              <a:t>/0.04) + c2*[(</a:t>
            </a:r>
            <a:r>
              <a:rPr lang="de-DE" dirty="0" smtClean="0"/>
              <a:t>Q</a:t>
            </a:r>
            <a:r>
              <a:rPr lang="de-DE" baseline="30000" dirty="0" smtClean="0"/>
              <a:t>2</a:t>
            </a:r>
            <a:r>
              <a:rPr lang="de-DE" dirty="0" smtClean="0"/>
              <a:t> </a:t>
            </a:r>
            <a:r>
              <a:rPr lang="de-DE" dirty="0"/>
              <a:t>- </a:t>
            </a:r>
            <a:r>
              <a:rPr lang="de-DE" dirty="0" smtClean="0"/>
              <a:t>Q2_thr)</a:t>
            </a:r>
            <a:r>
              <a:rPr lang="de-DE" baseline="30000" dirty="0" smtClean="0"/>
              <a:t>2</a:t>
            </a:r>
            <a:r>
              <a:rPr lang="de-DE" dirty="0" smtClean="0"/>
              <a:t> </a:t>
            </a:r>
            <a:r>
              <a:rPr lang="de-DE" dirty="0"/>
              <a:t>+ </a:t>
            </a:r>
            <a:r>
              <a:rPr lang="de-DE" dirty="0" smtClean="0"/>
              <a:t>c3</a:t>
            </a:r>
            <a:r>
              <a:rPr lang="de-DE" baseline="30000" dirty="0" smtClean="0"/>
              <a:t>2</a:t>
            </a:r>
            <a:r>
              <a:rPr lang="de-DE" dirty="0" smtClean="0"/>
              <a:t>]</a:t>
            </a:r>
            <a:r>
              <a:rPr lang="de-DE" baseline="30000" dirty="0" smtClean="0"/>
              <a:t>-</a:t>
            </a:r>
            <a:r>
              <a:rPr lang="de-DE" baseline="30000" dirty="0"/>
              <a:t>0.5</a:t>
            </a:r>
            <a:r>
              <a:rPr lang="de-DE" dirty="0"/>
              <a:t>               </a:t>
            </a:r>
          </a:p>
          <a:p>
            <a:r>
              <a:rPr lang="de-DE" dirty="0"/>
              <a:t>    </a:t>
            </a:r>
            <a:r>
              <a:rPr lang="de-DE" dirty="0" smtClean="0"/>
              <a:t>                                                                                      </a:t>
            </a:r>
            <a:endParaRPr lang="de-DE" dirty="0"/>
          </a:p>
          <a:p>
            <a:r>
              <a:rPr lang="de-DE" dirty="0"/>
              <a:t>    </a:t>
            </a:r>
            <a:r>
              <a:rPr lang="de-DE" dirty="0" err="1"/>
              <a:t>w</a:t>
            </a:r>
            <a:r>
              <a:rPr lang="de-DE" dirty="0" err="1" smtClean="0"/>
              <a:t>here</a:t>
            </a:r>
            <a:r>
              <a:rPr lang="de-DE" dirty="0"/>
              <a:t>:                                                                                </a:t>
            </a:r>
            <a:r>
              <a:rPr lang="de-DE" dirty="0" smtClean="0"/>
              <a:t>                                                                                     </a:t>
            </a:r>
            <a:endParaRPr lang="de-DE" dirty="0"/>
          </a:p>
          <a:p>
            <a:r>
              <a:rPr lang="de-DE" dirty="0"/>
              <a:t>    </a:t>
            </a:r>
            <a:r>
              <a:rPr lang="de-DE" dirty="0" smtClean="0"/>
              <a:t>Q2_thr </a:t>
            </a:r>
            <a:r>
              <a:rPr lang="de-DE" dirty="0"/>
              <a:t>= c4*x + c5*</a:t>
            </a:r>
            <a:r>
              <a:rPr lang="de-DE" dirty="0" smtClean="0"/>
              <a:t>x</a:t>
            </a:r>
            <a:r>
              <a:rPr lang="de-DE" baseline="30000" dirty="0" smtClean="0"/>
              <a:t>2</a:t>
            </a:r>
            <a:r>
              <a:rPr lang="de-DE" dirty="0" smtClean="0"/>
              <a:t> </a:t>
            </a:r>
            <a:r>
              <a:rPr lang="de-DE" dirty="0"/>
              <a:t>+ c6*</a:t>
            </a:r>
            <a:r>
              <a:rPr lang="de-DE" dirty="0" smtClean="0"/>
              <a:t>x</a:t>
            </a:r>
            <a:r>
              <a:rPr lang="de-DE" baseline="30000" dirty="0" smtClean="0"/>
              <a:t>3 </a:t>
            </a:r>
            <a:r>
              <a:rPr lang="de-DE" dirty="0" smtClean="0"/>
              <a:t>                                                                                                                                         </a:t>
            </a:r>
            <a:endParaRPr lang="de-DE" dirty="0"/>
          </a:p>
          <a:p>
            <a:r>
              <a:rPr lang="en-US" dirty="0"/>
              <a:t>    </a:t>
            </a:r>
            <a:r>
              <a:rPr lang="en-US" dirty="0" smtClean="0"/>
              <a:t>Theta</a:t>
            </a:r>
            <a:r>
              <a:rPr lang="en-US" dirty="0"/>
              <a:t>(x,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/>
              <a:t>) = 1 + 12*[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/>
              <a:t>/(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/>
              <a:t>+1)][</a:t>
            </a:r>
            <a:r>
              <a:rPr lang="en-US" dirty="0" smtClean="0"/>
              <a:t>0.125</a:t>
            </a:r>
            <a:r>
              <a:rPr lang="en-US" baseline="30000" dirty="0" smtClean="0"/>
              <a:t>2</a:t>
            </a:r>
            <a:r>
              <a:rPr lang="en-US" dirty="0"/>
              <a:t>/(</a:t>
            </a:r>
            <a:r>
              <a:rPr lang="en-US" dirty="0" smtClean="0"/>
              <a:t>0.125</a:t>
            </a:r>
            <a:r>
              <a:rPr lang="en-US" baseline="30000" dirty="0" smtClean="0"/>
              <a:t>2</a:t>
            </a:r>
            <a:r>
              <a:rPr lang="en-US" dirty="0"/>
              <a:t>+</a:t>
            </a: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/>
              <a:t>)]                           </a:t>
            </a:r>
            <a:r>
              <a:rPr lang="de-DE" dirty="0" smtClean="0"/>
              <a:t>                                                                                      </a:t>
            </a:r>
            <a:endParaRPr lang="de-DE" dirty="0"/>
          </a:p>
          <a:p>
            <a:r>
              <a:rPr lang="ro-RO" dirty="0"/>
              <a:t>    </a:t>
            </a:r>
            <a:r>
              <a:rPr lang="ro-RO" dirty="0" smtClean="0"/>
              <a:t> </a:t>
            </a:r>
            <a:r>
              <a:rPr lang="ro-RO" dirty="0"/>
              <a:t>a1 = 0.0485;    b1 = 0.0481;   c1 = 0.0577                                             </a:t>
            </a:r>
            <a:endParaRPr lang="ro-RO" dirty="0"/>
          </a:p>
          <a:p>
            <a:r>
              <a:rPr lang="de-DE" dirty="0" smtClean="0"/>
              <a:t>     </a:t>
            </a:r>
            <a:r>
              <a:rPr lang="de-DE" dirty="0"/>
              <a:t>a2 = 0.5470;    b2 = 0.6114;   c2 = 0.4644                                             </a:t>
            </a:r>
          </a:p>
          <a:p>
            <a:r>
              <a:rPr lang="de-DE" dirty="0"/>
              <a:t>    </a:t>
            </a:r>
            <a:r>
              <a:rPr lang="de-DE" dirty="0" smtClean="0"/>
              <a:t> </a:t>
            </a:r>
            <a:r>
              <a:rPr lang="de-DE" dirty="0"/>
              <a:t>a3 = 2.0621;    b3 = -0.3509;  c3 = 1.8288                                             </a:t>
            </a:r>
          </a:p>
          <a:p>
            <a:r>
              <a:rPr lang="de-DE" dirty="0"/>
              <a:t>    </a:t>
            </a:r>
            <a:r>
              <a:rPr lang="de-DE" dirty="0" smtClean="0"/>
              <a:t> </a:t>
            </a:r>
            <a:r>
              <a:rPr lang="de-DE" dirty="0"/>
              <a:t>a4 = -0.3804;   b4 = -0.4611;  c4 = 12.3708                                            </a:t>
            </a:r>
          </a:p>
          <a:p>
            <a:r>
              <a:rPr lang="de-DE" dirty="0"/>
              <a:t>    </a:t>
            </a:r>
            <a:r>
              <a:rPr lang="de-DE" dirty="0" smtClean="0"/>
              <a:t> </a:t>
            </a:r>
            <a:r>
              <a:rPr lang="de-DE" dirty="0"/>
              <a:t>a5 = 0.5090;    b5 = 0.7172;   c5 = -43.1043                                           </a:t>
            </a:r>
          </a:p>
          <a:p>
            <a:r>
              <a:rPr lang="de-DE" dirty="0"/>
              <a:t>    </a:t>
            </a:r>
            <a:r>
              <a:rPr lang="de-DE" dirty="0" smtClean="0"/>
              <a:t> </a:t>
            </a:r>
            <a:r>
              <a:rPr lang="de-DE" dirty="0"/>
              <a:t>a6 = -0.0285;   b6 = -0.0317;  c6 = 41.7415                                   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F2 - charm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129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" name="Picture 1" descr="plot_F2MinLog_char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" y="488998"/>
            <a:ext cx="6193675" cy="60079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200" y="227568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F2 - charm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3" name="Picture 2" descr="Screen Shot 2016-05-26 at 11.51.4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188" y="1676400"/>
            <a:ext cx="3469111" cy="3581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1377434"/>
            <a:ext cx="2192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 the </a:t>
            </a:r>
            <a:r>
              <a:rPr lang="en-US" sz="2000" b="1" dirty="0"/>
              <a:t>W</a:t>
            </a:r>
            <a:r>
              <a:rPr lang="en-US" sz="2000" b="1" dirty="0" smtClean="0"/>
              <a:t>hite </a:t>
            </a:r>
            <a:r>
              <a:rPr lang="en-US" sz="2000" b="1" dirty="0"/>
              <a:t>P</a:t>
            </a:r>
            <a:r>
              <a:rPr lang="en-US" sz="2000" b="1" dirty="0" smtClean="0"/>
              <a:t>aper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29484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825500"/>
            <a:ext cx="7200900" cy="539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901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8" name="Picture 7" descr="plot_FLFit_Charm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750788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638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5" name="Picture 4" descr="plot_FLFit_Charm_3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0" y="641350"/>
            <a:ext cx="7200900" cy="5397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886450"/>
            <a:ext cx="8244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ATTENTION: as we move to higher Q2, higher x, the FL in our prediction vanishes, but EIC still performs precise red </a:t>
            </a:r>
            <a:r>
              <a:rPr lang="en-US" dirty="0" err="1" smtClean="0"/>
              <a:t>xsec</a:t>
            </a:r>
            <a:r>
              <a:rPr lang="en-US" dirty="0" smtClean="0"/>
              <a:t> measurements!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55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5" name="Picture 4" descr="plot_FLFit_Charm_4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623788"/>
            <a:ext cx="7200900" cy="5397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886450"/>
            <a:ext cx="8244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ATTENTION: as we move to higher Q2, higher x, the FL in our prediction vanishes, but EIC still performs precise red </a:t>
            </a:r>
            <a:r>
              <a:rPr lang="en-US" dirty="0" err="1" smtClean="0"/>
              <a:t>xsec</a:t>
            </a:r>
            <a:r>
              <a:rPr lang="en-US" dirty="0" smtClean="0"/>
              <a:t> measurements! And we DO HAVE a lever arm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57200" y="3213100"/>
            <a:ext cx="3606800" cy="26733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57200" y="3213100"/>
            <a:ext cx="1257300" cy="248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455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plot_FLFit_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825500"/>
            <a:ext cx="7200900" cy="539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56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84520" y="227568"/>
            <a:ext cx="6148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20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7" name="Picture 6" descr="plot_FLFit_Charm_20GeV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660400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455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ot_FL_Charm_global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5" y="520700"/>
            <a:ext cx="5773813" cy="56007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78420" y="227568"/>
            <a:ext cx="25495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F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L</a:t>
            </a:r>
            <a:r>
              <a:rPr lang="en-US" sz="3200" baseline="30000" dirty="0" err="1">
                <a:solidFill>
                  <a:srgbClr val="0000FF"/>
                </a:solidFill>
              </a:rPr>
              <a:t>c</a:t>
            </a:r>
            <a:r>
              <a:rPr lang="en-US" sz="3200" baseline="30000" dirty="0" err="1" smtClean="0">
                <a:solidFill>
                  <a:srgbClr val="0000FF"/>
                </a:solidFill>
              </a:rPr>
              <a:t>harm</a:t>
            </a:r>
            <a:r>
              <a:rPr lang="en-US" sz="3200" dirty="0" smtClean="0">
                <a:solidFill>
                  <a:srgbClr val="0000FF"/>
                </a:solidFill>
              </a:rPr>
              <a:t> in </a:t>
            </a:r>
            <a:r>
              <a:rPr lang="en-US" sz="3200" dirty="0" err="1" smtClean="0">
                <a:solidFill>
                  <a:srgbClr val="0000FF"/>
                </a:solidFill>
              </a:rPr>
              <a:t>e+Au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65629" y="1070570"/>
            <a:ext cx="38656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points are where we have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LEVER ARM (three points, y+ &gt; 0.2)</a:t>
            </a:r>
          </a:p>
          <a:p>
            <a:pPr marL="285750" indent="-285750" algn="ctr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Statistical precision for reduced </a:t>
            </a:r>
            <a:r>
              <a:rPr lang="en-US" dirty="0" err="1" smtClean="0">
                <a:solidFill>
                  <a:srgbClr val="FF0000"/>
                </a:solidFill>
              </a:rPr>
              <a:t>xsec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Extracted </a:t>
            </a:r>
            <a:r>
              <a:rPr lang="en-US" dirty="0"/>
              <a:t>F</a:t>
            </a:r>
            <a:r>
              <a:rPr lang="en-US" baseline="-25000" dirty="0"/>
              <a:t>L</a:t>
            </a:r>
            <a:r>
              <a:rPr lang="en-US" dirty="0"/>
              <a:t> of a sigma &gt; 0</a:t>
            </a:r>
          </a:p>
          <a:p>
            <a:pPr marL="285750" indent="-285750" algn="ctr">
              <a:buFont typeface="Arial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 algn="ctr">
              <a:buFont typeface="Arial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6775126" y="2362200"/>
            <a:ext cx="622300" cy="90547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25591" y="3280370"/>
            <a:ext cx="3652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Physically meaningful measurement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30526" y="4232870"/>
            <a:ext cx="2621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</a:rPr>
              <a:t>Model dependent!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3315" y="4669135"/>
            <a:ext cx="3697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FL</a:t>
            </a:r>
            <a:r>
              <a:rPr lang="en-US" baseline="30000" dirty="0" err="1" smtClean="0"/>
              <a:t>cc</a:t>
            </a:r>
            <a:r>
              <a:rPr lang="en-US" dirty="0" smtClean="0"/>
              <a:t> in our simulation is minuscule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no </a:t>
            </a:r>
            <a:r>
              <a:rPr lang="en-US" dirty="0" err="1" smtClean="0"/>
              <a:t>significan</a:t>
            </a:r>
            <a:r>
              <a:rPr lang="en-US" dirty="0" smtClean="0"/>
              <a:t> FL for 20 </a:t>
            </a:r>
            <a:r>
              <a:rPr lang="en-US" dirty="0" err="1" smtClean="0"/>
              <a:t>GeV</a:t>
            </a:r>
            <a:r>
              <a:rPr lang="en-US" dirty="0" smtClean="0"/>
              <a:t> in simulation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499" y="5854700"/>
            <a:ext cx="8991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true observable is the reduced cross section!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EIC can perform precise binned measurement of the red. </a:t>
            </a:r>
            <a:r>
              <a:rPr lang="en-US" b="1" dirty="0" err="1" smtClean="0">
                <a:solidFill>
                  <a:srgbClr val="FF0000"/>
                </a:solidFill>
              </a:rPr>
              <a:t>xsec</a:t>
            </a:r>
            <a:r>
              <a:rPr lang="en-US" b="1" dirty="0" smtClean="0">
                <a:solidFill>
                  <a:srgbClr val="FF0000"/>
                </a:solidFill>
              </a:rPr>
              <a:t> -&gt; check the real size of the FL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335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7" name="Picture 6" descr="plot_FLFit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857250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842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7" name="Picture 6" descr="plot_FLFit_3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857250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61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84520" y="227568"/>
            <a:ext cx="6148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958850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906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84520" y="227568"/>
            <a:ext cx="6148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6" name="Picture 5" descr="plot_FLFit_20GeV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863600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472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84520" y="227568"/>
            <a:ext cx="6148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6" name="Picture 5" descr="plot_FLFit_20GeV_3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750788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201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68620" y="1002268"/>
            <a:ext cx="18451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F</a:t>
            </a:r>
            <a:r>
              <a:rPr lang="en-US" sz="3200" baseline="-25000" dirty="0" smtClean="0">
                <a:solidFill>
                  <a:srgbClr val="0000FF"/>
                </a:solidFill>
              </a:rPr>
              <a:t>L</a:t>
            </a:r>
            <a:r>
              <a:rPr lang="en-US" sz="3200" dirty="0" smtClean="0">
                <a:solidFill>
                  <a:srgbClr val="0000FF"/>
                </a:solidFill>
              </a:rPr>
              <a:t> in </a:t>
            </a:r>
            <a:r>
              <a:rPr lang="en-US" sz="3200" dirty="0" err="1" smtClean="0">
                <a:solidFill>
                  <a:srgbClr val="0000FF"/>
                </a:solidFill>
              </a:rPr>
              <a:t>e+Au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6" t="5958" r="7434" b="7359"/>
          <a:stretch/>
        </p:blipFill>
        <p:spPr>
          <a:xfrm>
            <a:off x="25400" y="1430942"/>
            <a:ext cx="4859988" cy="47412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90800" y="227568"/>
            <a:ext cx="42288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What I showed last time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40503" y="1993900"/>
            <a:ext cx="3877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points are where we have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LEVER ARM </a:t>
            </a:r>
            <a:r>
              <a:rPr lang="en-US" dirty="0">
                <a:solidFill>
                  <a:srgbClr val="FF0000"/>
                </a:solidFill>
              </a:rPr>
              <a:t>(three points, y+ &gt; 0.2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Statistical precision for reduced </a:t>
            </a:r>
            <a:r>
              <a:rPr lang="en-US" dirty="0" err="1" smtClean="0">
                <a:solidFill>
                  <a:srgbClr val="FF0000"/>
                </a:solidFill>
              </a:rPr>
              <a:t>xsec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6553200" y="2917230"/>
            <a:ext cx="622300" cy="90547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29065" y="4064000"/>
            <a:ext cx="3381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EIC can perform a measurement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59400" y="5156200"/>
            <a:ext cx="3242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</a:rPr>
              <a:t>NO model dependency!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59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7610</TotalTime>
  <Words>2257</Words>
  <Application>Microsoft Macintosh PowerPoint</Application>
  <PresentationFormat>On-screen Show (4:3)</PresentationFormat>
  <Paragraphs>261</Paragraphs>
  <Slides>31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Equation</vt:lpstr>
      <vt:lpstr>nPDF @ EIC  S. Fazio Update EIC Task Force meeting BNL – May 26th,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Brookhaven National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382</cp:revision>
  <cp:lastPrinted>2010-12-09T17:37:28Z</cp:lastPrinted>
  <dcterms:created xsi:type="dcterms:W3CDTF">2013-05-15T19:20:15Z</dcterms:created>
  <dcterms:modified xsi:type="dcterms:W3CDTF">2016-05-26T19:52:26Z</dcterms:modified>
  <cp:category/>
</cp:coreProperties>
</file>